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1" r:id="rId3"/>
    <p:sldId id="292" r:id="rId4"/>
    <p:sldId id="260" r:id="rId5"/>
    <p:sldId id="272" r:id="rId6"/>
    <p:sldId id="261" r:id="rId7"/>
    <p:sldId id="273" r:id="rId8"/>
    <p:sldId id="297" r:id="rId9"/>
    <p:sldId id="299" r:id="rId10"/>
    <p:sldId id="301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7" r:id="rId23"/>
    <p:sldId id="314" r:id="rId24"/>
    <p:sldId id="318" r:id="rId25"/>
    <p:sldId id="315" r:id="rId26"/>
    <p:sldId id="316" r:id="rId27"/>
    <p:sldId id="319" r:id="rId28"/>
    <p:sldId id="328" r:id="rId29"/>
    <p:sldId id="336" r:id="rId30"/>
    <p:sldId id="338" r:id="rId31"/>
    <p:sldId id="337" r:id="rId32"/>
    <p:sldId id="339" r:id="rId33"/>
    <p:sldId id="335" r:id="rId34"/>
    <p:sldId id="332" r:id="rId35"/>
    <p:sldId id="321" r:id="rId36"/>
    <p:sldId id="322" r:id="rId37"/>
    <p:sldId id="334" r:id="rId38"/>
    <p:sldId id="270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D47"/>
    <a:srgbClr val="E6E6E6"/>
    <a:srgbClr val="F9464C"/>
    <a:srgbClr val="212C46"/>
    <a:srgbClr val="202B45"/>
    <a:srgbClr val="E3E3E3"/>
    <a:srgbClr val="1E2942"/>
    <a:srgbClr val="232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660"/>
  </p:normalViewPr>
  <p:slideViewPr>
    <p:cSldViewPr>
      <p:cViewPr varScale="1">
        <p:scale>
          <a:sx n="87" d="100"/>
          <a:sy n="87" d="100"/>
        </p:scale>
        <p:origin x="-437" y="-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9230F-8116-4C05-8C5C-B86C21EF6F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D8ECA-282F-42F1-BC7F-D74985E5C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98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870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6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80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67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8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67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8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67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80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67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80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259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67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80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67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80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67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422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67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80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07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07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259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07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07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07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80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07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07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07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80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3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92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6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7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22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22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D8ECA-282F-42F1-BC7F-D74985E5C49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42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8567A3A1-ABB3-46DF-9029-3D6852060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993914"/>
          </a:xfrm>
          <a:prstGeom prst="rect">
            <a:avLst/>
          </a:prstGeom>
        </p:spPr>
      </p:pic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xmlns="" id="{BE2EFD5F-DD81-4D1E-9D8E-989295744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939752" y="202510"/>
            <a:ext cx="77672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buNone/>
              <a:defRPr sz="20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26A7DA1-0D89-4EE8-9B22-FB76BA3A0731}"/>
              </a:ext>
            </a:extLst>
          </p:cNvPr>
          <p:cNvSpPr/>
          <p:nvPr userDrawn="1"/>
        </p:nvSpPr>
        <p:spPr>
          <a:xfrm>
            <a:off x="5303912" y="7317432"/>
            <a:ext cx="30861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</a:t>
            </a:r>
            <a:endParaRPr lang="zh-CN" altLang="en-US" sz="11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F333A5C0-E876-4CF8-A9C9-B080A395A594}"/>
              </a:ext>
            </a:extLst>
          </p:cNvPr>
          <p:cNvSpPr/>
          <p:nvPr userDrawn="1"/>
        </p:nvSpPr>
        <p:spPr>
          <a:xfrm>
            <a:off x="1055440" y="7029400"/>
            <a:ext cx="30861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</a:t>
            </a:r>
            <a:endParaRPr lang="zh-CN" altLang="en-US" sz="11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5">
            <a:extLst>
              <a:ext uri="{FF2B5EF4-FFF2-40B4-BE49-F238E27FC236}">
                <a16:creationId xmlns:a16="http://schemas.microsoft.com/office/drawing/2014/main" xmlns="" id="{BC62FAF8-9FA9-4018-B5D9-F6F059147C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3420" r="4169" b="3420"/>
          <a:stretch/>
        </p:blipFill>
        <p:spPr>
          <a:xfrm>
            <a:off x="-96688" y="188640"/>
            <a:ext cx="11521280" cy="6564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xmlns="" id="{4B72CE09-8516-4928-BDFE-6D9770C4BE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11984" r="5113" b="6358"/>
          <a:stretch/>
        </p:blipFill>
        <p:spPr>
          <a:xfrm>
            <a:off x="551384" y="329302"/>
            <a:ext cx="11089232" cy="6528698"/>
          </a:xfrm>
          <a:prstGeom prst="rect">
            <a:avLst/>
          </a:prstGeom>
        </p:spPr>
      </p:pic>
      <p:pic>
        <p:nvPicPr>
          <p:cNvPr id="8" name="그림 4">
            <a:extLst>
              <a:ext uri="{FF2B5EF4-FFF2-40B4-BE49-F238E27FC236}">
                <a16:creationId xmlns:a16="http://schemas.microsoft.com/office/drawing/2014/main" xmlns="" id="{84967BF2-CE1F-496B-8E68-5ABE6B18E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5C02EC2-373F-4CBC-8FD4-930904287C36}"/>
              </a:ext>
            </a:extLst>
          </p:cNvPr>
          <p:cNvSpPr/>
          <p:nvPr userDrawn="1"/>
        </p:nvSpPr>
        <p:spPr>
          <a:xfrm>
            <a:off x="1055440" y="7029400"/>
            <a:ext cx="30861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</a:t>
            </a:r>
            <a:endParaRPr lang="zh-CN" altLang="en-US" sz="11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1056063-6FB4-4CB4-8DEA-8E1A33E94132}"/>
              </a:ext>
            </a:extLst>
          </p:cNvPr>
          <p:cNvSpPr/>
          <p:nvPr userDrawn="1"/>
        </p:nvSpPr>
        <p:spPr>
          <a:xfrm>
            <a:off x="7752184" y="7029400"/>
            <a:ext cx="30861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</a:t>
            </a:r>
            <a:endParaRPr lang="zh-CN" altLang="en-US" sz="11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xmlns="" id="{246BF701-DA55-4DF3-B63E-F9EB16B6D1E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0"/>
            <a:ext cx="12313368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3">
            <a:extLst>
              <a:ext uri="{FF2B5EF4-FFF2-40B4-BE49-F238E27FC236}">
                <a16:creationId xmlns:a16="http://schemas.microsoft.com/office/drawing/2014/main" xmlns="" id="{F52E13BF-3267-4EF5-AC6C-B4812797F2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11984" r="5113" b="6358"/>
          <a:stretch/>
        </p:blipFill>
        <p:spPr>
          <a:xfrm>
            <a:off x="551384" y="329302"/>
            <a:ext cx="11089232" cy="65286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55337DB-89B1-4C1D-B6F2-AB929A082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20"/>
          <a:stretch/>
        </p:blipFill>
        <p:spPr>
          <a:xfrm>
            <a:off x="738000" y="0"/>
            <a:ext cx="5405499" cy="602128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8DBA376F-9A4F-4B37-89DD-F727EC7FA0CB}"/>
              </a:ext>
            </a:extLst>
          </p:cNvPr>
          <p:cNvSpPr txBox="1">
            <a:spLocks/>
          </p:cNvSpPr>
          <p:nvPr/>
        </p:nvSpPr>
        <p:spPr>
          <a:xfrm>
            <a:off x="5087888" y="1869878"/>
            <a:ext cx="4671817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4000" b="1" noProof="0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省级初中信息技术结业考试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12C4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xmlns="" id="{1785BC8B-A428-4F83-B071-A6580B164E5A}"/>
              </a:ext>
            </a:extLst>
          </p:cNvPr>
          <p:cNvSpPr txBox="1">
            <a:spLocks/>
          </p:cNvSpPr>
          <p:nvPr/>
        </p:nvSpPr>
        <p:spPr>
          <a:xfrm>
            <a:off x="5375920" y="3957559"/>
            <a:ext cx="2128995" cy="3964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漆美林</a:t>
            </a:r>
            <a:r>
              <a:rPr lang="en-US" altLang="zh-CN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ko-KR" altLang="en-US" sz="1800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FA2A4C0F-B64E-4B65-8B70-48930B32F0E0}"/>
              </a:ext>
            </a:extLst>
          </p:cNvPr>
          <p:cNvSpPr txBox="1">
            <a:spLocks/>
          </p:cNvSpPr>
          <p:nvPr/>
        </p:nvSpPr>
        <p:spPr>
          <a:xfrm>
            <a:off x="7342000" y="3952718"/>
            <a:ext cx="2372866" cy="3964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  <a:r>
              <a:rPr lang="zh-CN" altLang="en-US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dirty="0" smtClean="0">
                <a:solidFill>
                  <a:srgbClr val="F94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ko-KR" altLang="en-US" sz="1800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0" name="그림 4">
            <a:extLst>
              <a:ext uri="{FF2B5EF4-FFF2-40B4-BE49-F238E27FC236}">
                <a16:creationId xmlns:a16="http://schemas.microsoft.com/office/drawing/2014/main" xmlns="" id="{6E9A6C10-270C-440D-BF99-D2EAA027B2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xmlns="" id="{C98E4655-7B1A-434E-BAAF-6E45DDB2043D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1E2942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1E294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24" name="직선 연결선 8">
            <a:extLst>
              <a:ext uri="{FF2B5EF4-FFF2-40B4-BE49-F238E27FC236}">
                <a16:creationId xmlns:a16="http://schemas.microsoft.com/office/drawing/2014/main" xmlns="" id="{8C9D0BF8-A7FF-425E-B85D-98736BD1BDE0}"/>
              </a:ext>
            </a:extLst>
          </p:cNvPr>
          <p:cNvCxnSpPr/>
          <p:nvPr/>
        </p:nvCxnSpPr>
        <p:spPr>
          <a:xfrm>
            <a:off x="5537237" y="1484784"/>
            <a:ext cx="541461" cy="0"/>
          </a:xfrm>
          <a:prstGeom prst="line">
            <a:avLst/>
          </a:prstGeom>
          <a:ln w="19050">
            <a:solidFill>
              <a:srgbClr val="1E2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xmlns="" id="{0FC42E2C-216C-4B50-9D31-2DA96717BD76}"/>
              </a:ext>
            </a:extLst>
          </p:cNvPr>
          <p:cNvCxnSpPr/>
          <p:nvPr/>
        </p:nvCxnSpPr>
        <p:spPr>
          <a:xfrm>
            <a:off x="5807968" y="3855297"/>
            <a:ext cx="541461" cy="0"/>
          </a:xfrm>
          <a:prstGeom prst="line">
            <a:avLst/>
          </a:prstGeom>
          <a:ln w="19050">
            <a:solidFill>
              <a:srgbClr val="1E2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82F06DF1-3085-402E-85CF-62467F49CCB5}"/>
              </a:ext>
            </a:extLst>
          </p:cNvPr>
          <p:cNvSpPr/>
          <p:nvPr/>
        </p:nvSpPr>
        <p:spPr>
          <a:xfrm>
            <a:off x="5663952" y="3162384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E2942"/>
                </a:solidFill>
                <a:latin typeface="Arial" panose="020B0604020202020204" pitchFamily="34" charset="0"/>
              </a:rPr>
              <a:t>Business plan</a:t>
            </a:r>
            <a:endParaRPr lang="en-US" altLang="zh-CN" b="0" i="0" dirty="0">
              <a:solidFill>
                <a:srgbClr val="1E294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3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21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学生管理</a:t>
            </a:r>
            <a:endParaRPr lang="zh-CN" altLang="en-US" sz="3200" dirty="0"/>
          </a:p>
        </p:txBody>
      </p:sp>
      <p:pic>
        <p:nvPicPr>
          <p:cNvPr id="5122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988840"/>
            <a:ext cx="4748758" cy="399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23B02C06-00AB-4699-9E4C-472B7AF89C1E}"/>
              </a:ext>
            </a:extLst>
          </p:cNvPr>
          <p:cNvSpPr txBox="1">
            <a:spLocks/>
          </p:cNvSpPr>
          <p:nvPr/>
        </p:nvSpPr>
        <p:spPr>
          <a:xfrm>
            <a:off x="6816080" y="2492896"/>
            <a:ext cx="3994845" cy="338437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257175" algn="l" rtl="0" fontAlgn="base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Õ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defRPr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•"/>
              <a:defRPr sz="1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–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»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Clr>
                <a:srgbClr val="549E39"/>
              </a:buClr>
              <a:buNone/>
              <a:defRPr/>
            </a:pPr>
            <a:r>
              <a:rPr lang="zh-CN" altLang="zh-CN" dirty="0">
                <a:solidFill>
                  <a:schemeClr val="tx1"/>
                </a:solidFill>
              </a:rPr>
              <a:t>包含编辑学生信息，导入学生信息，学生毕业（学生考试成绩通过分数线后，系统自动判定该学生毕业。），查询成绩，查阅试卷等功能</a:t>
            </a:r>
            <a:endParaRPr lang="en-US" altLang="zh-CN" dirty="0" smtClean="0">
              <a:solidFill>
                <a:schemeClr val="tx1"/>
              </a:solidFill>
              <a:latin typeface="Arial"/>
              <a:ea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179060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47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试题</a:t>
            </a:r>
            <a:r>
              <a:rPr lang="zh-CN" altLang="en-US" sz="3200" dirty="0" smtClean="0"/>
              <a:t>管理</a:t>
            </a:r>
            <a:endParaRPr lang="zh-CN" altLang="en-US" sz="3200" dirty="0"/>
          </a:p>
        </p:txBody>
      </p:sp>
      <p:pic>
        <p:nvPicPr>
          <p:cNvPr id="7170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2007580"/>
            <a:ext cx="3429744" cy="400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>
            <a:off x="6030889" y="2420888"/>
            <a:ext cx="4241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试题管理相当于试题库，老师可以录入各科试题</a:t>
            </a:r>
            <a:r>
              <a:rPr lang="zh-CN" altLang="zh-CN" sz="2400" dirty="0" smtClean="0"/>
              <a:t>，</a:t>
            </a:r>
            <a:r>
              <a:rPr lang="zh-CN" altLang="en-US" sz="2400" dirty="0" smtClean="0"/>
              <a:t>为了方便，</a:t>
            </a:r>
            <a:r>
              <a:rPr lang="zh-CN" altLang="zh-CN" sz="2400" dirty="0" smtClean="0"/>
              <a:t>题型</a:t>
            </a:r>
            <a:r>
              <a:rPr lang="zh-CN" altLang="en-US" sz="2400" dirty="0" smtClean="0"/>
              <a:t>暂时只有两个题型，</a:t>
            </a:r>
            <a:r>
              <a:rPr lang="zh-CN" altLang="zh-CN" sz="2400" dirty="0" smtClean="0"/>
              <a:t>分为</a:t>
            </a:r>
            <a:r>
              <a:rPr lang="zh-CN" altLang="en-US" sz="2400" dirty="0" smtClean="0"/>
              <a:t>选择题和填空题，</a:t>
            </a:r>
            <a:r>
              <a:rPr lang="zh-CN" altLang="zh-CN" sz="2400" dirty="0" smtClean="0"/>
              <a:t>老师</a:t>
            </a:r>
            <a:r>
              <a:rPr lang="zh-CN" altLang="en-US" sz="2400" dirty="0" smtClean="0"/>
              <a:t>在</a:t>
            </a:r>
            <a:r>
              <a:rPr lang="zh-CN" altLang="zh-CN" sz="2400" dirty="0" smtClean="0"/>
              <a:t>组</a:t>
            </a:r>
            <a:r>
              <a:rPr lang="zh-CN" altLang="zh-CN" sz="2400" dirty="0"/>
              <a:t>卷的</a:t>
            </a:r>
            <a:r>
              <a:rPr lang="zh-CN" altLang="zh-CN" sz="2400" dirty="0" smtClean="0"/>
              <a:t>时候</a:t>
            </a:r>
            <a:r>
              <a:rPr lang="zh-CN" altLang="en-US" sz="2400" dirty="0" smtClean="0"/>
              <a:t>可以直接调用题库中的题</a:t>
            </a:r>
            <a:r>
              <a:rPr lang="zh-CN" altLang="en-US" sz="2400" dirty="0"/>
              <a:t>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5834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</a:t>
            </a:r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34995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考试管理</a:t>
            </a:r>
            <a:endParaRPr lang="zh-CN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>
            <a:off x="3215680" y="2132856"/>
            <a:ext cx="55446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dirty="0"/>
              <a:t>输入考试的基本信息：考试名称、试卷名称、考试时间安排、监考老师以及考试学生。</a:t>
            </a:r>
          </a:p>
        </p:txBody>
      </p:sp>
    </p:spTree>
    <p:extLst>
      <p:ext uri="{BB962C8B-B14F-4D97-AF65-F5344CB8AC3E}">
        <p14:creationId xmlns:p14="http://schemas.microsoft.com/office/powerpoint/2010/main" val="215524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评卷管理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228473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评卷管理</a:t>
            </a:r>
            <a:endParaRPr lang="zh-CN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>
            <a:off x="3488011" y="2134597"/>
            <a:ext cx="52255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zh-CN" altLang="en-US" sz="2800" b="1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该功能可以调出学生的考试试卷和答案，评卷老师可以根据答题情况给学生打分，选择题部分自动阅卷，填空题部分需老师自己打分。</a:t>
            </a:r>
            <a:endParaRPr lang="zh-CN" altLang="zh-CN" sz="2800" b="1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235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试卷管理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21394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57028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试卷管理</a:t>
            </a:r>
            <a:endParaRPr lang="zh-CN" altLang="en-US" sz="3200" dirty="0"/>
          </a:p>
        </p:txBody>
      </p:sp>
      <p:pic>
        <p:nvPicPr>
          <p:cNvPr id="9218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132856"/>
            <a:ext cx="2909044" cy="341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 flipH="1">
            <a:off x="6397263" y="3140968"/>
            <a:ext cx="3312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试卷管理自动组卷，</a:t>
            </a:r>
            <a:r>
              <a:rPr lang="zh-CN" altLang="zh-CN" sz="2400" dirty="0" smtClean="0"/>
              <a:t>生成</a:t>
            </a:r>
            <a:r>
              <a:rPr lang="zh-CN" altLang="en-US" sz="2400" dirty="0"/>
              <a:t>各种</a:t>
            </a:r>
            <a:r>
              <a:rPr lang="zh-CN" altLang="zh-CN" sz="2400" dirty="0" smtClean="0"/>
              <a:t>考试</a:t>
            </a:r>
            <a:r>
              <a:rPr lang="zh-CN" altLang="zh-CN" sz="2400" dirty="0"/>
              <a:t>试卷。老师只要选择所需试题，</a:t>
            </a:r>
            <a:r>
              <a:rPr lang="zh-CN" altLang="zh-CN" sz="2400" dirty="0" smtClean="0"/>
              <a:t>设置</a:t>
            </a:r>
            <a:r>
              <a:rPr lang="zh-CN" altLang="en-US" sz="2400" dirty="0" smtClean="0"/>
              <a:t>题目数量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系统</a:t>
            </a:r>
            <a:r>
              <a:rPr lang="zh-CN" altLang="zh-CN" sz="2400" dirty="0" smtClean="0"/>
              <a:t>将</a:t>
            </a:r>
            <a:r>
              <a:rPr lang="zh-CN" altLang="en-US" sz="2400" dirty="0" smtClean="0"/>
              <a:t>自动组卷。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373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统计成绩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410819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8">
            <a:extLst>
              <a:ext uri="{FF2B5EF4-FFF2-40B4-BE49-F238E27FC236}">
                <a16:creationId xmlns:a16="http://schemas.microsoft.com/office/drawing/2014/main" xmlns="" id="{BC69E757-ADBD-463F-83BD-49A842B521FB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8190EC0-3007-48C5-8014-030AF2F5E414}"/>
              </a:ext>
            </a:extLst>
          </p:cNvPr>
          <p:cNvSpPr txBox="1">
            <a:spLocks/>
          </p:cNvSpPr>
          <p:nvPr/>
        </p:nvSpPr>
        <p:spPr>
          <a:xfrm>
            <a:off x="5015880" y="754887"/>
            <a:ext cx="3456384" cy="11619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角色介绍</a:t>
            </a:r>
            <a:endParaRPr kumimoji="0" lang="zh-CN" altLang="en-US" sz="54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xmlns="" id="{BBEE398D-6072-406B-BDBF-08B24BDC949A}"/>
              </a:ext>
            </a:extLst>
          </p:cNvPr>
          <p:cNvSpPr txBox="1">
            <a:spLocks/>
          </p:cNvSpPr>
          <p:nvPr/>
        </p:nvSpPr>
        <p:spPr>
          <a:xfrm>
            <a:off x="5159896" y="2708920"/>
            <a:ext cx="4392488" cy="27366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漆</a:t>
            </a:r>
            <a:r>
              <a:rPr lang="zh-CN" altLang="en-US" sz="14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美林  		数据工程师、架构师、编码员</a:t>
            </a: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zh-CN" altLang="en-US" sz="14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配置员</a:t>
            </a:r>
            <a:endParaRPr lang="en-US" altLang="zh-CN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14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	</a:t>
            </a:r>
            <a:r>
              <a:rPr lang="en-US" altLang="zh-CN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4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工程师、系统分析师、</a:t>
            </a: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   </a:t>
            </a:r>
            <a:r>
              <a:rPr lang="zh-CN" altLang="en-US" sz="14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码员</a:t>
            </a:r>
            <a:endParaRPr lang="en-US" altLang="zh-CN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黎茜茜</a:t>
            </a:r>
            <a:r>
              <a:rPr lang="zh-CN" altLang="en-US" sz="14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编码员、测试员、系统分析师		</a:t>
            </a:r>
            <a:endParaRPr lang="en-US" altLang="zh-CN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刘心雨		编码员、测试员、界面工程师、               	                系统分析</a:t>
            </a:r>
            <a:r>
              <a:rPr lang="zh-CN" altLang="en-US" sz="14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	</a:t>
            </a:r>
            <a:endParaRPr lang="en-US" altLang="zh-CN" sz="1400" b="1" dirty="0" smtClean="0">
              <a:solidFill>
                <a:srgbClr val="212C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纪</a:t>
            </a:r>
            <a:r>
              <a:rPr lang="zh-CN" altLang="en-US" sz="14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佳鹏	</a:t>
            </a: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编码</a:t>
            </a:r>
            <a:r>
              <a:rPr lang="zh-CN" altLang="en-US" sz="14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员、系统分析师、数据</a:t>
            </a: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r>
              <a:rPr lang="zh-CN" altLang="en-US" sz="24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zh-CN" altLang="en-US" sz="14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xmlns="" id="{18190EC0-3007-48C5-8014-030AF2F5E414}"/>
              </a:ext>
            </a:extLst>
          </p:cNvPr>
          <p:cNvSpPr txBox="1">
            <a:spLocks/>
          </p:cNvSpPr>
          <p:nvPr/>
        </p:nvSpPr>
        <p:spPr>
          <a:xfrm>
            <a:off x="197044" y="1009396"/>
            <a:ext cx="2370564" cy="37753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成都理工大学计科</a:t>
            </a:r>
            <a:r>
              <a:rPr lang="en-US" altLang="zh-CN" sz="3200" b="1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313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211249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统计成绩</a:t>
            </a:r>
            <a:endParaRPr lang="zh-CN" altLang="en-US" sz="3200" dirty="0"/>
          </a:p>
        </p:txBody>
      </p:sp>
      <p:pic>
        <p:nvPicPr>
          <p:cNvPr id="10242" name="图片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2492896"/>
            <a:ext cx="2703320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 flipH="1">
            <a:off x="5231904" y="2780928"/>
            <a:ext cx="33123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/>
              <a:t>老师</a:t>
            </a:r>
            <a:r>
              <a:rPr lang="zh-CN" altLang="en-US" sz="2400" dirty="0"/>
              <a:t>输入</a:t>
            </a:r>
            <a:r>
              <a:rPr lang="zh-CN" altLang="zh-CN" sz="2400" dirty="0" smtClean="0"/>
              <a:t>考试</a:t>
            </a:r>
            <a:r>
              <a:rPr lang="zh-CN" altLang="zh-CN" sz="2400" dirty="0"/>
              <a:t>名称</a:t>
            </a:r>
            <a:r>
              <a:rPr lang="zh-CN" altLang="zh-CN" sz="2400" dirty="0" smtClean="0"/>
              <a:t>，</a:t>
            </a:r>
            <a:r>
              <a:rPr lang="zh-CN" altLang="en-US" sz="2400" dirty="0" smtClean="0"/>
              <a:t>确认之后即可查到该考试下所有</a:t>
            </a:r>
            <a:r>
              <a:rPr lang="zh-CN" altLang="zh-CN" sz="2400" dirty="0" smtClean="0"/>
              <a:t>每个</a:t>
            </a:r>
            <a:r>
              <a:rPr lang="zh-CN" altLang="zh-CN" sz="2400" dirty="0"/>
              <a:t>考生的考号</a:t>
            </a:r>
            <a:r>
              <a:rPr lang="en-US" altLang="zh-CN" sz="2400" dirty="0"/>
              <a:t>/</a:t>
            </a:r>
            <a:r>
              <a:rPr lang="zh-CN" altLang="zh-CN" sz="2400" dirty="0"/>
              <a:t>学号、姓名</a:t>
            </a:r>
            <a:r>
              <a:rPr lang="zh-CN" altLang="zh-CN" sz="2400" dirty="0" smtClean="0"/>
              <a:t>、</a:t>
            </a:r>
            <a:r>
              <a:rPr lang="zh-CN" altLang="en-US" sz="2400" dirty="0" smtClean="0"/>
              <a:t>选择题成绩、填空题成绩、</a:t>
            </a:r>
            <a:r>
              <a:rPr lang="zh-CN" altLang="zh-CN" sz="2400" dirty="0" smtClean="0"/>
              <a:t>总成绩</a:t>
            </a:r>
            <a:r>
              <a:rPr lang="zh-CN" altLang="zh-CN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0746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选择考试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381777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选择考试</a:t>
            </a:r>
            <a:endParaRPr lang="zh-CN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 flipH="1">
            <a:off x="4374704" y="2996952"/>
            <a:ext cx="331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考生选择自己的考试试卷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0956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6000" dirty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进行考试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3553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进行考试</a:t>
            </a:r>
            <a:endParaRPr lang="zh-CN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 flipH="1">
            <a:off x="4066974" y="2460621"/>
            <a:ext cx="3312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考生进行</a:t>
            </a:r>
            <a:r>
              <a:rPr lang="zh-CN" altLang="en-US" sz="2400" dirty="0" smtClean="0"/>
              <a:t>考试</a:t>
            </a:r>
            <a:r>
              <a:rPr lang="zh-CN" altLang="en-US" sz="2400" dirty="0" smtClean="0"/>
              <a:t>，调出自己的试卷，填写答案最后将答案写入</a:t>
            </a:r>
            <a:r>
              <a:rPr lang="zh-CN" altLang="en-US" sz="2400" dirty="0" smtClean="0"/>
              <a:t>数据库。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036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4367808" y="3429000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、数据库</a:t>
            </a:r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0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数据库设计</a:t>
            </a:r>
            <a:endParaRPr lang="zh-CN" altLang="en-US" sz="3200" dirty="0"/>
          </a:p>
        </p:txBody>
      </p:sp>
      <p:pic>
        <p:nvPicPr>
          <p:cNvPr id="3074" name="Picture 2" descr="F:\下载\qq\1277723995\Image\Group\Image1\8[_UGD{IUPPE}2R5YZS(8O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281802"/>
            <a:ext cx="795496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39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四、图形界面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67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登录界面</a:t>
            </a:r>
            <a:endParaRPr lang="zh-CN" alt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196752"/>
            <a:ext cx="5472113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64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学生主页</a:t>
            </a:r>
            <a:endParaRPr lang="zh-CN" alt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96" y="1052736"/>
            <a:ext cx="1218565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81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8">
            <a:extLst>
              <a:ext uri="{FF2B5EF4-FFF2-40B4-BE49-F238E27FC236}">
                <a16:creationId xmlns:a16="http://schemas.microsoft.com/office/drawing/2014/main" xmlns="" id="{BC69E757-ADBD-463F-83BD-49A842B521FB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8190EC0-3007-48C5-8014-030AF2F5E414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xmlns="" id="{BBEE398D-6072-406B-BDBF-08B24BDC949A}"/>
              </a:ext>
            </a:extLst>
          </p:cNvPr>
          <p:cNvSpPr txBox="1">
            <a:spLocks/>
          </p:cNvSpPr>
          <p:nvPr/>
        </p:nvSpPr>
        <p:spPr>
          <a:xfrm>
            <a:off x="5087888" y="1268760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ko-KR" sz="2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24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xmlns="" id="{8C3761B4-EF57-417E-B724-DB1EC3F0C809}"/>
              </a:ext>
            </a:extLst>
          </p:cNvPr>
          <p:cNvSpPr txBox="1">
            <a:spLocks/>
          </p:cNvSpPr>
          <p:nvPr/>
        </p:nvSpPr>
        <p:spPr>
          <a:xfrm>
            <a:off x="5101208" y="2060848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二、系统功能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xmlns="" id="{8C3761B4-EF57-417E-B724-DB1EC3F0C809}"/>
              </a:ext>
            </a:extLst>
          </p:cNvPr>
          <p:cNvSpPr txBox="1">
            <a:spLocks/>
          </p:cNvSpPr>
          <p:nvPr/>
        </p:nvSpPr>
        <p:spPr>
          <a:xfrm>
            <a:off x="5098404" y="2783767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三、数据库设计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텍스트 개체 틀 11">
            <a:extLst>
              <a:ext uri="{FF2B5EF4-FFF2-40B4-BE49-F238E27FC236}">
                <a16:creationId xmlns:a16="http://schemas.microsoft.com/office/drawing/2014/main" xmlns="" id="{8C3761B4-EF57-417E-B724-DB1EC3F0C809}"/>
              </a:ext>
            </a:extLst>
          </p:cNvPr>
          <p:cNvSpPr txBox="1">
            <a:spLocks/>
          </p:cNvSpPr>
          <p:nvPr/>
        </p:nvSpPr>
        <p:spPr>
          <a:xfrm>
            <a:off x="5052982" y="4277957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、关键代码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xmlns="" id="{8C3761B4-EF57-417E-B724-DB1EC3F0C809}"/>
              </a:ext>
            </a:extLst>
          </p:cNvPr>
          <p:cNvSpPr txBox="1">
            <a:spLocks/>
          </p:cNvSpPr>
          <p:nvPr/>
        </p:nvSpPr>
        <p:spPr>
          <a:xfrm>
            <a:off x="5101208" y="3464587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、图形界面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xmlns="" id="{8C3761B4-EF57-417E-B724-DB1EC3F0C809}"/>
              </a:ext>
            </a:extLst>
          </p:cNvPr>
          <p:cNvSpPr txBox="1">
            <a:spLocks/>
          </p:cNvSpPr>
          <p:nvPr/>
        </p:nvSpPr>
        <p:spPr>
          <a:xfrm>
            <a:off x="5087888" y="5067977"/>
            <a:ext cx="4392488" cy="55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、成果展示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1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7" grpId="0"/>
      <p:bldP spid="24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答题界面</a:t>
            </a:r>
            <a:endParaRPr lang="zh-CN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2" y="901700"/>
            <a:ext cx="1207135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30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老师</a:t>
            </a:r>
            <a:r>
              <a:rPr lang="zh-CN" altLang="en-US" sz="3200" dirty="0" smtClean="0"/>
              <a:t>主页</a:t>
            </a:r>
            <a:endParaRPr lang="zh-CN" alt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" y="1196752"/>
            <a:ext cx="121412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5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39404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阅卷界面</a:t>
            </a:r>
            <a:endParaRPr lang="zh-CN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17928"/>
            <a:ext cx="12014200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30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4655840" y="3526674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、关键代码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40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68654" y="31265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导</a:t>
            </a:r>
            <a:r>
              <a:rPr lang="zh-CN" altLang="en-US" sz="3200" dirty="0" smtClean="0"/>
              <a:t>入试卷</a:t>
            </a:r>
            <a:endParaRPr lang="zh-CN" altLang="en-US" sz="32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2" y="1300025"/>
            <a:ext cx="6637337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44" y="1119485"/>
            <a:ext cx="706437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170" y="1772816"/>
            <a:ext cx="7080250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43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9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9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9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9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9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9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进行考试</a:t>
            </a:r>
            <a:endParaRPr lang="zh-CN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484784"/>
            <a:ext cx="8839200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529605"/>
            <a:ext cx="6827837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8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老师评卷</a:t>
            </a:r>
            <a:endParaRPr lang="zh-CN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543105"/>
            <a:ext cx="1047115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84784"/>
            <a:ext cx="12177713" cy="56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204864"/>
            <a:ext cx="10882313" cy="65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8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4799856" y="3573016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六、成果展示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55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55337DB-89B1-4C1D-B6F2-AB929A082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20"/>
          <a:stretch/>
        </p:blipFill>
        <p:spPr>
          <a:xfrm>
            <a:off x="738000" y="0"/>
            <a:ext cx="5405499" cy="602128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8DBA376F-9A4F-4B37-89DD-F727EC7FA0CB}"/>
              </a:ext>
            </a:extLst>
          </p:cNvPr>
          <p:cNvSpPr txBox="1">
            <a:spLocks/>
          </p:cNvSpPr>
          <p:nvPr/>
        </p:nvSpPr>
        <p:spPr>
          <a:xfrm>
            <a:off x="4511824" y="2060846"/>
            <a:ext cx="5760640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b="1" dirty="0">
                <a:solidFill>
                  <a:srgbClr val="212C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212C4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그림 4">
            <a:extLst>
              <a:ext uri="{FF2B5EF4-FFF2-40B4-BE49-F238E27FC236}">
                <a16:creationId xmlns:a16="http://schemas.microsoft.com/office/drawing/2014/main" xmlns="" id="{6E9A6C10-270C-440D-BF99-D2EAA027B2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xmlns="" id="{C98E4655-7B1A-434E-BAAF-6E45DDB2043D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1E2942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1E294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24" name="직선 연결선 8">
            <a:extLst>
              <a:ext uri="{FF2B5EF4-FFF2-40B4-BE49-F238E27FC236}">
                <a16:creationId xmlns:a16="http://schemas.microsoft.com/office/drawing/2014/main" xmlns="" id="{8C9D0BF8-A7FF-425E-B85D-98736BD1BDE0}"/>
              </a:ext>
            </a:extLst>
          </p:cNvPr>
          <p:cNvCxnSpPr/>
          <p:nvPr/>
        </p:nvCxnSpPr>
        <p:spPr>
          <a:xfrm>
            <a:off x="5807968" y="2132856"/>
            <a:ext cx="541461" cy="0"/>
          </a:xfrm>
          <a:prstGeom prst="line">
            <a:avLst/>
          </a:prstGeom>
          <a:ln w="19050">
            <a:solidFill>
              <a:srgbClr val="1E2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xmlns="" id="{0FC42E2C-216C-4B50-9D31-2DA96717BD76}"/>
              </a:ext>
            </a:extLst>
          </p:cNvPr>
          <p:cNvCxnSpPr/>
          <p:nvPr/>
        </p:nvCxnSpPr>
        <p:spPr>
          <a:xfrm>
            <a:off x="5807968" y="3855297"/>
            <a:ext cx="541461" cy="0"/>
          </a:xfrm>
          <a:prstGeom prst="line">
            <a:avLst/>
          </a:prstGeom>
          <a:ln w="19050">
            <a:solidFill>
              <a:srgbClr val="1E2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82F06DF1-3085-402E-85CF-62467F49CCB5}"/>
              </a:ext>
            </a:extLst>
          </p:cNvPr>
          <p:cNvSpPr/>
          <p:nvPr/>
        </p:nvSpPr>
        <p:spPr>
          <a:xfrm>
            <a:off x="5663952" y="3162384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E2942"/>
                </a:solidFill>
                <a:latin typeface="Arial" panose="020B0604020202020204" pitchFamily="34" charset="0"/>
              </a:rPr>
              <a:t>Thank you for listening</a:t>
            </a:r>
            <a:endParaRPr lang="en-US" altLang="zh-CN" b="0" i="0" dirty="0">
              <a:solidFill>
                <a:srgbClr val="1E294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087888" y="3645024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 smtClean="0"/>
              <a:t>一、项目</a:t>
            </a:r>
            <a:r>
              <a:rPr lang="zh-CN" altLang="en-US" sz="6000" dirty="0" smtClean="0"/>
              <a:t>背景</a:t>
            </a:r>
            <a:endParaRPr lang="zh-CN" altLang="en-US" sz="6000" dirty="0"/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278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项目背景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9D243CA6-93A6-47D1-96AA-2FC0395E4DB6}"/>
              </a:ext>
            </a:extLst>
          </p:cNvPr>
          <p:cNvSpPr/>
          <p:nvPr/>
        </p:nvSpPr>
        <p:spPr>
          <a:xfrm>
            <a:off x="623392" y="2204864"/>
            <a:ext cx="69323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随着信息技术日新月异的发展，互联网发挥了越来越大的作用。如何更合理、高效地将计算机网络信息的高效性应用到初中线上考试上，一直是持续关注、研发的主题和目标。为了巩固和加强信息技术培训、学习的成果，同时秉承“以考促学、以考促练”思想，需要对广大学生进行考核。形势的发展和现实的需求迫切需要各职能单位上一套成熟、稳定、易用的网上在线考试系统软件</a:t>
            </a:r>
            <a:r>
              <a:rPr lang="zh-CN" altLang="zh-CN" dirty="0"/>
              <a:t>。</a:t>
            </a:r>
          </a:p>
        </p:txBody>
      </p:sp>
      <p:grpSp>
        <p:nvGrpSpPr>
          <p:cNvPr id="13" name="组合 20">
            <a:extLst>
              <a:ext uri="{FF2B5EF4-FFF2-40B4-BE49-F238E27FC236}">
                <a16:creationId xmlns:a16="http://schemas.microsoft.com/office/drawing/2014/main" xmlns="" id="{A35519F3-48EE-4DE8-A348-9DE4AC4945C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95394" y="2028491"/>
            <a:ext cx="3787006" cy="4098317"/>
            <a:chOff x="0" y="0"/>
            <a:chExt cx="3282696" cy="3553036"/>
          </a:xfrm>
        </p:grpSpPr>
        <p:pic>
          <p:nvPicPr>
            <p:cNvPr id="14" name="图片 21">
              <a:extLst>
                <a:ext uri="{FF2B5EF4-FFF2-40B4-BE49-F238E27FC236}">
                  <a16:creationId xmlns:a16="http://schemas.microsoft.com/office/drawing/2014/main" xmlns="" id="{EA310D20-FBFA-4576-B2BB-73C802E3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92" t="13007" r="19736" b="12762"/>
            <a:stretch>
              <a:fillRect/>
            </a:stretch>
          </p:blipFill>
          <p:spPr bwMode="auto">
            <a:xfrm>
              <a:off x="695400" y="697517"/>
              <a:ext cx="1819656" cy="1974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 descr="00">
              <a:extLst>
                <a:ext uri="{FF2B5EF4-FFF2-40B4-BE49-F238E27FC236}">
                  <a16:creationId xmlns:a16="http://schemas.microsoft.com/office/drawing/2014/main" xmlns="" id="{02770EAC-BAAF-4B06-8DB3-116B9AB77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5" t="3050" r="5560" b="2527"/>
            <a:stretch>
              <a:fillRect/>
            </a:stretch>
          </p:blipFill>
          <p:spPr bwMode="auto">
            <a:xfrm>
              <a:off x="0" y="0"/>
              <a:ext cx="3282696" cy="3553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60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4799856" y="3573015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一、系统功能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73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主要功能</a:t>
            </a:r>
            <a:endParaRPr lang="zh-CN" altLang="en-US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A80B8F68-3D17-4685-948C-BBCF7B438929}"/>
              </a:ext>
            </a:extLst>
          </p:cNvPr>
          <p:cNvGrpSpPr/>
          <p:nvPr/>
        </p:nvGrpSpPr>
        <p:grpSpPr>
          <a:xfrm>
            <a:off x="7598370" y="2373418"/>
            <a:ext cx="3898230" cy="3575862"/>
            <a:chOff x="6970359" y="2215449"/>
            <a:chExt cx="4357688" cy="3997325"/>
          </a:xfrm>
        </p:grpSpPr>
        <p:sp>
          <p:nvSpPr>
            <p:cNvPr id="4" name="饼形 7">
              <a:extLst>
                <a:ext uri="{FF2B5EF4-FFF2-40B4-BE49-F238E27FC236}">
                  <a16:creationId xmlns:a16="http://schemas.microsoft.com/office/drawing/2014/main" xmlns="" id="{0537B5F4-5C7B-4C51-989A-C4F7E311CF82}"/>
                </a:ext>
              </a:extLst>
            </p:cNvPr>
            <p:cNvSpPr>
              <a:spLocks/>
            </p:cNvSpPr>
            <p:nvPr/>
          </p:nvSpPr>
          <p:spPr bwMode="auto">
            <a:xfrm rot="21426610">
              <a:off x="7398984" y="2283712"/>
              <a:ext cx="3929063" cy="3929062"/>
            </a:xfrm>
            <a:custGeom>
              <a:avLst/>
              <a:gdLst>
                <a:gd name="T0" fmla="*/ 3931975 w 3928699"/>
                <a:gd name="T1" fmla="*/ 1965988 h 3928699"/>
                <a:gd name="T2" fmla="*/ 2739403 w 3928699"/>
                <a:gd name="T3" fmla="*/ 3773449 h 3928699"/>
                <a:gd name="T4" fmla="*/ 1965988 w 3928699"/>
                <a:gd name="T5" fmla="*/ 1965988 h 3928699"/>
                <a:gd name="T6" fmla="*/ 3931975 w 3928699"/>
                <a:gd name="T7" fmla="*/ 1965988 h 392869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28699" h="3928699">
                  <a:moveTo>
                    <a:pt x="3928699" y="1964350"/>
                  </a:moveTo>
                  <a:cubicBezTo>
                    <a:pt x="3928699" y="2750551"/>
                    <a:pt x="3459926" y="3461024"/>
                    <a:pt x="2737117" y="3770313"/>
                  </a:cubicBezTo>
                  <a:lnTo>
                    <a:pt x="1964350" y="1964350"/>
                  </a:lnTo>
                  <a:lnTo>
                    <a:pt x="3928699" y="1964350"/>
                  </a:lnTo>
                  <a:close/>
                </a:path>
              </a:pathLst>
            </a:custGeom>
            <a:solidFill>
              <a:srgbClr val="F9464C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" name="椭圆 23">
              <a:extLst>
                <a:ext uri="{FF2B5EF4-FFF2-40B4-BE49-F238E27FC236}">
                  <a16:creationId xmlns:a16="http://schemas.microsoft.com/office/drawing/2014/main" xmlns="" id="{F598ED3D-1F04-4BA1-8C6C-EF909AC4A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359" y="2215449"/>
              <a:ext cx="2541588" cy="3683000"/>
            </a:xfrm>
            <a:custGeom>
              <a:avLst/>
              <a:gdLst>
                <a:gd name="T0" fmla="*/ 2347644 w 2251968"/>
                <a:gd name="T1" fmla="*/ 0 h 3263462"/>
                <a:gd name="T2" fmla="*/ 6690346 w 2251968"/>
                <a:gd name="T3" fmla="*/ 4957055 h 3263462"/>
                <a:gd name="T4" fmla="*/ 2151402 w 2251968"/>
                <a:gd name="T5" fmla="*/ 9691411 h 3263462"/>
                <a:gd name="T6" fmla="*/ 0 w 2251968"/>
                <a:gd name="T7" fmla="*/ 4932281 h 3263462"/>
                <a:gd name="T8" fmla="*/ 2347644 w 2251968"/>
                <a:gd name="T9" fmla="*/ 0 h 3263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51968" h="3263462">
                  <a:moveTo>
                    <a:pt x="790215" y="0"/>
                  </a:moveTo>
                  <a:lnTo>
                    <a:pt x="2251968" y="1669228"/>
                  </a:lnTo>
                  <a:lnTo>
                    <a:pt x="724161" y="3263462"/>
                  </a:lnTo>
                  <a:cubicBezTo>
                    <a:pt x="279418" y="2872729"/>
                    <a:pt x="0" y="2299437"/>
                    <a:pt x="0" y="1660884"/>
                  </a:cubicBezTo>
                  <a:cubicBezTo>
                    <a:pt x="0" y="990644"/>
                    <a:pt x="307837" y="392303"/>
                    <a:pt x="790215" y="0"/>
                  </a:cubicBezTo>
                  <a:close/>
                </a:path>
              </a:pathLst>
            </a:custGeom>
            <a:solidFill>
              <a:srgbClr val="222D47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椭圆 24">
              <a:extLst>
                <a:ext uri="{FF2B5EF4-FFF2-40B4-BE49-F238E27FC236}">
                  <a16:creationId xmlns:a16="http://schemas.microsoft.com/office/drawing/2014/main" xmlns="" id="{4A3D2964-BC64-4ED8-8A8C-82E110001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7434" y="2475799"/>
              <a:ext cx="3332163" cy="33305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63500" dir="8100000" algn="ctr" rotWithShape="0">
                <a:srgbClr val="000000">
                  <a:alpha val="25000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endParaRPr lang="zh-CN" altLang="en-US" sz="3100">
                <a:solidFill>
                  <a:schemeClr val="bg1"/>
                </a:solidFill>
              </a:endParaRPr>
            </a:p>
          </p:txBody>
        </p:sp>
        <p:sp>
          <p:nvSpPr>
            <p:cNvPr id="7" name="椭圆 25">
              <a:extLst>
                <a:ext uri="{FF2B5EF4-FFF2-40B4-BE49-F238E27FC236}">
                  <a16:creationId xmlns:a16="http://schemas.microsoft.com/office/drawing/2014/main" xmlns="" id="{A8FC1CBA-E70C-49A8-9026-D07904A61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97" y="2709162"/>
              <a:ext cx="2865437" cy="2863850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endParaRPr lang="zh-CN" altLang="en-US" sz="3100">
                <a:solidFill>
                  <a:schemeClr val="bg1"/>
                </a:solidFill>
              </a:endParaRPr>
            </a:p>
          </p:txBody>
        </p:sp>
        <p:sp>
          <p:nvSpPr>
            <p:cNvPr id="8" name="椭圆 26">
              <a:extLst>
                <a:ext uri="{FF2B5EF4-FFF2-40B4-BE49-F238E27FC236}">
                  <a16:creationId xmlns:a16="http://schemas.microsoft.com/office/drawing/2014/main" xmlns="" id="{6041A713-9A1E-4C1B-9E27-A3C67EA18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97" y="2709162"/>
              <a:ext cx="2865437" cy="2863850"/>
            </a:xfrm>
            <a:prstGeom prst="ellipse">
              <a:avLst/>
            </a:prstGeom>
            <a:solidFill>
              <a:schemeClr val="tx1">
                <a:alpha val="4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矩形 27">
              <a:extLst>
                <a:ext uri="{FF2B5EF4-FFF2-40B4-BE49-F238E27FC236}">
                  <a16:creationId xmlns:a16="http://schemas.microsoft.com/office/drawing/2014/main" xmlns="" id="{8B7199BC-A174-4BBA-9E58-F5CACB09B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1262" y="3606344"/>
              <a:ext cx="2559051" cy="1341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5957688-91B9-4AC5-82E7-906C8990B8E2}"/>
              </a:ext>
            </a:extLst>
          </p:cNvPr>
          <p:cNvSpPr/>
          <p:nvPr/>
        </p:nvSpPr>
        <p:spPr>
          <a:xfrm>
            <a:off x="2567608" y="1580108"/>
            <a:ext cx="558591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22D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老师管理功能</a:t>
            </a:r>
            <a:endParaRPr lang="zh-CN" altLang="en-US" sz="2800" b="1" dirty="0">
              <a:solidFill>
                <a:srgbClr val="222D4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xmlns="" id="{23B02C06-00AB-4699-9E4C-472B7AF89C1E}"/>
              </a:ext>
            </a:extLst>
          </p:cNvPr>
          <p:cNvSpPr txBox="1">
            <a:spLocks/>
          </p:cNvSpPr>
          <p:nvPr/>
        </p:nvSpPr>
        <p:spPr>
          <a:xfrm>
            <a:off x="5202199" y="2561642"/>
            <a:ext cx="6875165" cy="331236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257175" algn="l" rtl="0" fontAlgn="base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Õ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defRPr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•"/>
              <a:defRPr sz="1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–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»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Clr>
                <a:srgbClr val="549E39"/>
              </a:buClr>
              <a:buNone/>
              <a:defRPr/>
            </a:pPr>
            <a:r>
              <a:rPr kumimoji="0" lang="zh-CN" altLang="en-US" sz="2000" b="0" i="0" strike="noStrike" kern="1200" cap="none" spc="0" normalizeH="0" baseline="0" noProof="0" dirty="0" smtClean="0">
                <a:ln>
                  <a:noFill/>
                </a:ln>
                <a:solidFill>
                  <a:srgbClr val="222D47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学生管理</a:t>
            </a:r>
            <a:endParaRPr lang="en-US" altLang="zh-CN" dirty="0" smtClean="0">
              <a:solidFill>
                <a:srgbClr val="222D47"/>
              </a:solidFill>
              <a:latin typeface="Arial"/>
              <a:ea typeface="幼圆"/>
            </a:endParaRPr>
          </a:p>
          <a:p>
            <a:pPr marL="85725" indent="0">
              <a:buClr>
                <a:srgbClr val="549E39"/>
              </a:buClr>
              <a:buNone/>
              <a:defRPr/>
            </a:pPr>
            <a:r>
              <a:rPr lang="zh-CN" altLang="en-US" dirty="0" smtClean="0">
                <a:solidFill>
                  <a:srgbClr val="222D47"/>
                </a:solidFill>
                <a:latin typeface="Arial"/>
                <a:ea typeface="幼圆"/>
              </a:rPr>
              <a:t>试题管理</a:t>
            </a:r>
            <a:endParaRPr lang="en-US" altLang="zh-CN" dirty="0" smtClean="0">
              <a:solidFill>
                <a:srgbClr val="222D47"/>
              </a:solidFill>
              <a:latin typeface="Arial"/>
              <a:ea typeface="幼圆"/>
            </a:endParaRPr>
          </a:p>
          <a:p>
            <a:pPr marL="85725" indent="0">
              <a:buClr>
                <a:srgbClr val="549E39"/>
              </a:buClr>
              <a:buNone/>
              <a:defRPr/>
            </a:pPr>
            <a:r>
              <a:rPr lang="zh-CN" altLang="en-US" dirty="0">
                <a:solidFill>
                  <a:srgbClr val="222D47"/>
                </a:solidFill>
                <a:latin typeface="Arial"/>
                <a:ea typeface="幼圆"/>
              </a:rPr>
              <a:t>试卷</a:t>
            </a:r>
            <a:r>
              <a:rPr lang="zh-CN" altLang="en-US" dirty="0" smtClean="0">
                <a:solidFill>
                  <a:srgbClr val="222D47"/>
                </a:solidFill>
                <a:latin typeface="Arial"/>
                <a:ea typeface="幼圆"/>
              </a:rPr>
              <a:t>管理</a:t>
            </a:r>
            <a:endParaRPr lang="en-US" altLang="zh-CN" dirty="0" smtClean="0">
              <a:solidFill>
                <a:srgbClr val="222D47"/>
              </a:solidFill>
              <a:latin typeface="Arial"/>
              <a:ea typeface="幼圆"/>
            </a:endParaRPr>
          </a:p>
          <a:p>
            <a:pPr marL="85725" marR="0" lvl="0" indent="0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549E39"/>
              </a:buClr>
              <a:buSzPct val="80000"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000" b="0" i="0" strike="noStrike" kern="1200" cap="none" spc="0" normalizeH="0" baseline="0" noProof="0" dirty="0" smtClean="0">
                <a:ln>
                  <a:noFill/>
                </a:ln>
                <a:solidFill>
                  <a:srgbClr val="222D47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考试管理</a:t>
            </a:r>
            <a:endParaRPr kumimoji="0" lang="en-US" altLang="zh-CN" sz="2000" b="0" i="0" strike="noStrike" kern="1200" cap="none" spc="0" normalizeH="0" baseline="0" noProof="0" dirty="0" smtClean="0">
              <a:ln>
                <a:noFill/>
              </a:ln>
              <a:solidFill>
                <a:srgbClr val="222D47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  <a:p>
            <a:pPr marL="85725" marR="0" lvl="0" indent="0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549E39"/>
              </a:buClr>
              <a:buSzPct val="80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 dirty="0">
                <a:solidFill>
                  <a:srgbClr val="222D47"/>
                </a:solidFill>
                <a:latin typeface="Arial"/>
                <a:ea typeface="幼圆"/>
              </a:rPr>
              <a:t>评卷</a:t>
            </a:r>
            <a:r>
              <a:rPr lang="zh-CN" altLang="en-US" dirty="0" smtClean="0">
                <a:solidFill>
                  <a:srgbClr val="222D47"/>
                </a:solidFill>
                <a:latin typeface="Arial"/>
                <a:ea typeface="幼圆"/>
              </a:rPr>
              <a:t>管理</a:t>
            </a:r>
            <a:endParaRPr lang="en-US" altLang="zh-CN" dirty="0" smtClean="0">
              <a:solidFill>
                <a:srgbClr val="222D47"/>
              </a:solidFill>
              <a:latin typeface="Arial"/>
              <a:ea typeface="幼圆"/>
            </a:endParaRPr>
          </a:p>
          <a:p>
            <a:pPr marL="85725" marR="0" lvl="0" indent="0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549E39"/>
              </a:buClr>
              <a:buSzPct val="80000"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000" b="0" i="0" strike="noStrike" kern="1200" cap="none" spc="0" normalizeH="0" baseline="0" noProof="0" dirty="0">
                <a:ln>
                  <a:noFill/>
                </a:ln>
                <a:solidFill>
                  <a:srgbClr val="222D47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统计</a:t>
            </a:r>
            <a:r>
              <a:rPr kumimoji="0" lang="zh-CN" altLang="en-US" sz="2000" b="0" i="0" strike="noStrike" kern="1200" cap="none" spc="0" normalizeH="0" baseline="0" noProof="0" dirty="0" smtClean="0">
                <a:ln>
                  <a:noFill/>
                </a:ln>
                <a:solidFill>
                  <a:srgbClr val="222D47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成绩</a:t>
            </a:r>
            <a:endParaRPr kumimoji="0" lang="en-US" altLang="zh-CN" sz="2000" b="0" i="0" strike="noStrike" kern="1200" cap="none" spc="0" normalizeH="0" baseline="0" noProof="0" dirty="0" smtClean="0">
              <a:ln>
                <a:noFill/>
              </a:ln>
              <a:solidFill>
                <a:srgbClr val="222D47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pic>
        <p:nvPicPr>
          <p:cNvPr id="1026" name="图片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1"/>
          <a:stretch>
            <a:fillRect/>
          </a:stretch>
        </p:blipFill>
        <p:spPr bwMode="auto">
          <a:xfrm>
            <a:off x="497063" y="3017387"/>
            <a:ext cx="31686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93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39BDF0-B3A9-4881-B866-DC53EFC6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576" r="1176" b="81500"/>
          <a:stretch/>
        </p:blipFill>
        <p:spPr>
          <a:xfrm>
            <a:off x="479376" y="0"/>
            <a:ext cx="11103024" cy="1268760"/>
          </a:xfrm>
          <a:prstGeom prst="rect">
            <a:avLst/>
          </a:prstGeom>
        </p:spPr>
      </p:pic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xmlns="" id="{A01B9E9D-D4B2-4F3D-841B-73570AD841CE}"/>
              </a:ext>
            </a:extLst>
          </p:cNvPr>
          <p:cNvSpPr txBox="1">
            <a:spLocks/>
          </p:cNvSpPr>
          <p:nvPr/>
        </p:nvSpPr>
        <p:spPr>
          <a:xfrm flipH="1">
            <a:off x="2217170" y="321506"/>
            <a:ext cx="776726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主要功能</a:t>
            </a:r>
            <a:endParaRPr lang="zh-CN" altLang="en-US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A80B8F68-3D17-4685-948C-BBCF7B438929}"/>
              </a:ext>
            </a:extLst>
          </p:cNvPr>
          <p:cNvGrpSpPr/>
          <p:nvPr/>
        </p:nvGrpSpPr>
        <p:grpSpPr>
          <a:xfrm>
            <a:off x="7598370" y="2373418"/>
            <a:ext cx="3898230" cy="3575862"/>
            <a:chOff x="6970359" y="2215449"/>
            <a:chExt cx="4357688" cy="3997325"/>
          </a:xfrm>
        </p:grpSpPr>
        <p:sp>
          <p:nvSpPr>
            <p:cNvPr id="4" name="饼形 7">
              <a:extLst>
                <a:ext uri="{FF2B5EF4-FFF2-40B4-BE49-F238E27FC236}">
                  <a16:creationId xmlns:a16="http://schemas.microsoft.com/office/drawing/2014/main" xmlns="" id="{0537B5F4-5C7B-4C51-989A-C4F7E311CF82}"/>
                </a:ext>
              </a:extLst>
            </p:cNvPr>
            <p:cNvSpPr>
              <a:spLocks/>
            </p:cNvSpPr>
            <p:nvPr/>
          </p:nvSpPr>
          <p:spPr bwMode="auto">
            <a:xfrm rot="21426610">
              <a:off x="7398984" y="2283712"/>
              <a:ext cx="3929063" cy="3929062"/>
            </a:xfrm>
            <a:custGeom>
              <a:avLst/>
              <a:gdLst>
                <a:gd name="T0" fmla="*/ 3931975 w 3928699"/>
                <a:gd name="T1" fmla="*/ 1965988 h 3928699"/>
                <a:gd name="T2" fmla="*/ 2739403 w 3928699"/>
                <a:gd name="T3" fmla="*/ 3773449 h 3928699"/>
                <a:gd name="T4" fmla="*/ 1965988 w 3928699"/>
                <a:gd name="T5" fmla="*/ 1965988 h 3928699"/>
                <a:gd name="T6" fmla="*/ 3931975 w 3928699"/>
                <a:gd name="T7" fmla="*/ 1965988 h 392869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28699" h="3928699">
                  <a:moveTo>
                    <a:pt x="3928699" y="1964350"/>
                  </a:moveTo>
                  <a:cubicBezTo>
                    <a:pt x="3928699" y="2750551"/>
                    <a:pt x="3459926" y="3461024"/>
                    <a:pt x="2737117" y="3770313"/>
                  </a:cubicBezTo>
                  <a:lnTo>
                    <a:pt x="1964350" y="1964350"/>
                  </a:lnTo>
                  <a:lnTo>
                    <a:pt x="3928699" y="1964350"/>
                  </a:lnTo>
                  <a:close/>
                </a:path>
              </a:pathLst>
            </a:custGeom>
            <a:solidFill>
              <a:srgbClr val="F9464C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" name="椭圆 23">
              <a:extLst>
                <a:ext uri="{FF2B5EF4-FFF2-40B4-BE49-F238E27FC236}">
                  <a16:creationId xmlns:a16="http://schemas.microsoft.com/office/drawing/2014/main" xmlns="" id="{F598ED3D-1F04-4BA1-8C6C-EF909AC4A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359" y="2215449"/>
              <a:ext cx="2541588" cy="3683000"/>
            </a:xfrm>
            <a:custGeom>
              <a:avLst/>
              <a:gdLst>
                <a:gd name="T0" fmla="*/ 2347644 w 2251968"/>
                <a:gd name="T1" fmla="*/ 0 h 3263462"/>
                <a:gd name="T2" fmla="*/ 6690346 w 2251968"/>
                <a:gd name="T3" fmla="*/ 4957055 h 3263462"/>
                <a:gd name="T4" fmla="*/ 2151402 w 2251968"/>
                <a:gd name="T5" fmla="*/ 9691411 h 3263462"/>
                <a:gd name="T6" fmla="*/ 0 w 2251968"/>
                <a:gd name="T7" fmla="*/ 4932281 h 3263462"/>
                <a:gd name="T8" fmla="*/ 2347644 w 2251968"/>
                <a:gd name="T9" fmla="*/ 0 h 3263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51968" h="3263462">
                  <a:moveTo>
                    <a:pt x="790215" y="0"/>
                  </a:moveTo>
                  <a:lnTo>
                    <a:pt x="2251968" y="1669228"/>
                  </a:lnTo>
                  <a:lnTo>
                    <a:pt x="724161" y="3263462"/>
                  </a:lnTo>
                  <a:cubicBezTo>
                    <a:pt x="279418" y="2872729"/>
                    <a:pt x="0" y="2299437"/>
                    <a:pt x="0" y="1660884"/>
                  </a:cubicBezTo>
                  <a:cubicBezTo>
                    <a:pt x="0" y="990644"/>
                    <a:pt x="307837" y="392303"/>
                    <a:pt x="790215" y="0"/>
                  </a:cubicBezTo>
                  <a:close/>
                </a:path>
              </a:pathLst>
            </a:custGeom>
            <a:solidFill>
              <a:srgbClr val="222D47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椭圆 24">
              <a:extLst>
                <a:ext uri="{FF2B5EF4-FFF2-40B4-BE49-F238E27FC236}">
                  <a16:creationId xmlns:a16="http://schemas.microsoft.com/office/drawing/2014/main" xmlns="" id="{4A3D2964-BC64-4ED8-8A8C-82E110001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7434" y="2475799"/>
              <a:ext cx="3332163" cy="33305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63500" dir="8100000" algn="ctr" rotWithShape="0">
                <a:srgbClr val="000000">
                  <a:alpha val="25000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endParaRPr lang="zh-CN" altLang="en-US" sz="3100">
                <a:solidFill>
                  <a:schemeClr val="bg1"/>
                </a:solidFill>
              </a:endParaRPr>
            </a:p>
          </p:txBody>
        </p:sp>
        <p:sp>
          <p:nvSpPr>
            <p:cNvPr id="7" name="椭圆 25">
              <a:extLst>
                <a:ext uri="{FF2B5EF4-FFF2-40B4-BE49-F238E27FC236}">
                  <a16:creationId xmlns:a16="http://schemas.microsoft.com/office/drawing/2014/main" xmlns="" id="{A8FC1CBA-E70C-49A8-9026-D07904A61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97" y="2709162"/>
              <a:ext cx="2865437" cy="2863850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endParaRPr lang="zh-CN" altLang="en-US" sz="3100">
                <a:solidFill>
                  <a:schemeClr val="bg1"/>
                </a:solidFill>
              </a:endParaRPr>
            </a:p>
          </p:txBody>
        </p:sp>
        <p:sp>
          <p:nvSpPr>
            <p:cNvPr id="8" name="椭圆 26">
              <a:extLst>
                <a:ext uri="{FF2B5EF4-FFF2-40B4-BE49-F238E27FC236}">
                  <a16:creationId xmlns:a16="http://schemas.microsoft.com/office/drawing/2014/main" xmlns="" id="{6041A713-9A1E-4C1B-9E27-A3C67EA18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97" y="2709162"/>
              <a:ext cx="2865437" cy="2863850"/>
            </a:xfrm>
            <a:prstGeom prst="ellipse">
              <a:avLst/>
            </a:prstGeom>
            <a:solidFill>
              <a:schemeClr val="tx1">
                <a:alpha val="4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矩形 27">
              <a:extLst>
                <a:ext uri="{FF2B5EF4-FFF2-40B4-BE49-F238E27FC236}">
                  <a16:creationId xmlns:a16="http://schemas.microsoft.com/office/drawing/2014/main" xmlns="" id="{8B7199BC-A174-4BBA-9E58-F5CACB09B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1262" y="3606344"/>
              <a:ext cx="2559051" cy="1341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5957688-91B9-4AC5-82E7-906C8990B8E2}"/>
              </a:ext>
            </a:extLst>
          </p:cNvPr>
          <p:cNvSpPr/>
          <p:nvPr/>
        </p:nvSpPr>
        <p:spPr>
          <a:xfrm>
            <a:off x="1942332" y="1944327"/>
            <a:ext cx="55859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22D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学生管理功能</a:t>
            </a:r>
            <a:endParaRPr lang="zh-CN" altLang="en-US" sz="2800" b="1" dirty="0">
              <a:solidFill>
                <a:srgbClr val="222D4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xmlns="" id="{23B02C06-00AB-4699-9E4C-472B7AF89C1E}"/>
              </a:ext>
            </a:extLst>
          </p:cNvPr>
          <p:cNvSpPr txBox="1">
            <a:spLocks/>
          </p:cNvSpPr>
          <p:nvPr/>
        </p:nvSpPr>
        <p:spPr>
          <a:xfrm>
            <a:off x="3301136" y="3617662"/>
            <a:ext cx="6875165" cy="331236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257175" algn="l" rtl="0" fontAlgn="base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Õ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defRPr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•"/>
              <a:defRPr sz="1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–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»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Clr>
                <a:srgbClr val="549E39"/>
              </a:buClr>
              <a:buNone/>
              <a:defRPr/>
            </a:pPr>
            <a:r>
              <a:rPr lang="zh-CN" altLang="en-US" dirty="0" smtClean="0">
                <a:solidFill>
                  <a:srgbClr val="222D47"/>
                </a:solidFill>
                <a:latin typeface="Arial"/>
                <a:ea typeface="幼圆"/>
              </a:rPr>
              <a:t>选择考试</a:t>
            </a:r>
            <a:r>
              <a:rPr lang="en-US" altLang="zh-CN" dirty="0" smtClean="0">
                <a:solidFill>
                  <a:srgbClr val="222D47"/>
                </a:solidFill>
                <a:latin typeface="Arial"/>
                <a:ea typeface="幼圆"/>
              </a:rPr>
              <a:t>                                   </a:t>
            </a:r>
          </a:p>
          <a:p>
            <a:pPr marL="85725" indent="0">
              <a:buClr>
                <a:srgbClr val="549E39"/>
              </a:buClr>
              <a:buNone/>
              <a:defRPr/>
            </a:pPr>
            <a:r>
              <a:rPr lang="zh-CN" altLang="en-US" dirty="0" smtClean="0">
                <a:solidFill>
                  <a:srgbClr val="222D47"/>
                </a:solidFill>
                <a:latin typeface="Arial"/>
                <a:ea typeface="幼圆"/>
              </a:rPr>
              <a:t>进行</a:t>
            </a:r>
            <a:r>
              <a:rPr lang="zh-CN" altLang="en-US" dirty="0">
                <a:solidFill>
                  <a:srgbClr val="222D47"/>
                </a:solidFill>
                <a:latin typeface="Arial"/>
                <a:ea typeface="幼圆"/>
              </a:rPr>
              <a:t>考试    </a:t>
            </a:r>
            <a:endParaRPr lang="en-US" altLang="zh-CN" dirty="0" smtClean="0">
              <a:solidFill>
                <a:srgbClr val="222D47"/>
              </a:solidFill>
              <a:latin typeface="Arial"/>
              <a:ea typeface="幼圆"/>
            </a:endParaRPr>
          </a:p>
          <a:p>
            <a:pPr marL="85725" marR="0" lvl="0" indent="0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549E39"/>
              </a:buClr>
              <a:buSzPct val="80000"/>
              <a:buFont typeface="Wingdings 2" panose="05020102010507070707" pitchFamily="18" charset="2"/>
              <a:buNone/>
              <a:tabLst/>
              <a:defRPr/>
            </a:pPr>
            <a:endParaRPr lang="en-US" altLang="zh-CN" dirty="0" smtClean="0">
              <a:solidFill>
                <a:srgbClr val="222D47"/>
              </a:solidFill>
              <a:latin typeface="Arial"/>
              <a:ea typeface="幼圆"/>
            </a:endParaRPr>
          </a:p>
        </p:txBody>
      </p:sp>
      <p:pic>
        <p:nvPicPr>
          <p:cNvPr id="2050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" t="10649" r="14569"/>
          <a:stretch>
            <a:fillRect/>
          </a:stretch>
        </p:blipFill>
        <p:spPr bwMode="auto">
          <a:xfrm>
            <a:off x="1152802" y="3132027"/>
            <a:ext cx="154305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40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>
            <a:extLst>
              <a:ext uri="{FF2B5EF4-FFF2-40B4-BE49-F238E27FC236}">
                <a16:creationId xmlns:a16="http://schemas.microsoft.com/office/drawing/2014/main" xmlns="" id="{6993E618-CAFA-4923-966A-8E99EE436A33}"/>
              </a:ext>
            </a:extLst>
          </p:cNvPr>
          <p:cNvSpPr txBox="1">
            <a:spLocks/>
          </p:cNvSpPr>
          <p:nvPr/>
        </p:nvSpPr>
        <p:spPr>
          <a:xfrm flipH="1">
            <a:off x="5267908" y="2132856"/>
            <a:ext cx="16561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4800" b="1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dirty="0" smtClean="0">
                <a:ln w="31750">
                  <a:solidFill>
                    <a:srgbClr val="222D47"/>
                  </a:solidFill>
                </a:ln>
                <a:solidFill>
                  <a:srgbClr val="1E2942"/>
                </a:solidFill>
                <a:latin typeface="微软雅黑" panose="020B0503020204020204" pitchFamily="34" charset="-122"/>
                <a:ea typeface="Tahoma" panose="020B0604030504040204" pitchFamily="34" charset="0"/>
              </a:rPr>
              <a:t>01</a:t>
            </a:r>
            <a:endParaRPr lang="ko-KR" altLang="en-US" sz="6000" dirty="0">
              <a:ln w="31750">
                <a:solidFill>
                  <a:srgbClr val="222D47"/>
                </a:solidFill>
              </a:ln>
              <a:solidFill>
                <a:srgbClr val="1E2942"/>
              </a:solidFill>
              <a:latin typeface="微软雅黑" panose="020B0503020204020204" pitchFamily="34" charset="-122"/>
              <a:ea typeface="Tahoma" panose="020B0604030504040204" pitchFamily="34" charset="0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xmlns="" id="{7B9362CD-050E-4401-95D0-15C03F60DD07}"/>
              </a:ext>
            </a:extLst>
          </p:cNvPr>
          <p:cNvCxnSpPr/>
          <p:nvPr/>
        </p:nvCxnSpPr>
        <p:spPr>
          <a:xfrm>
            <a:off x="5267908" y="1976289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xmlns="" id="{98A81DC7-9F00-4D96-994B-6DC3550D279A}"/>
              </a:ext>
            </a:extLst>
          </p:cNvPr>
          <p:cNvCxnSpPr/>
          <p:nvPr/>
        </p:nvCxnSpPr>
        <p:spPr>
          <a:xfrm>
            <a:off x="5267908" y="3116720"/>
            <a:ext cx="541461" cy="0"/>
          </a:xfrm>
          <a:prstGeom prst="line">
            <a:avLst/>
          </a:prstGeom>
          <a:noFill/>
          <a:ln w="9525" cap="flat" cmpd="sng" algn="ctr">
            <a:solidFill>
              <a:srgbClr val="222D47"/>
            </a:solidFill>
            <a:prstDash val="soli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725CB-6974-4E7C-A5CA-6489DC63E1DF}"/>
              </a:ext>
            </a:extLst>
          </p:cNvPr>
          <p:cNvSpPr/>
          <p:nvPr/>
        </p:nvSpPr>
        <p:spPr>
          <a:xfrm>
            <a:off x="5132772" y="313835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rgbClr val="232E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学生管理</a:t>
            </a:r>
            <a:endParaRPr lang="zh-CN" altLang="en-US" sz="6000" b="1" dirty="0">
              <a:solidFill>
                <a:srgbClr val="232E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xmlns="" id="{F5FC373E-B283-4151-9253-156DBD24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2726" r="72817" b="1656"/>
          <a:stretch/>
        </p:blipFill>
        <p:spPr>
          <a:xfrm rot="698491" flipV="1">
            <a:off x="9519674" y="2141028"/>
            <a:ext cx="1284298" cy="480261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B36CC2A3-EBA3-4CA3-85E3-E11B06549B09}"/>
              </a:ext>
            </a:extLst>
          </p:cNvPr>
          <p:cNvSpPr txBox="1">
            <a:spLocks/>
          </p:cNvSpPr>
          <p:nvPr/>
        </p:nvSpPr>
        <p:spPr>
          <a:xfrm>
            <a:off x="9075629" y="960739"/>
            <a:ext cx="1368152" cy="542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9464C"/>
                </a:solidFill>
                <a:latin typeface="微软雅黑" panose="020B0503020204020204" pitchFamily="34" charset="-122"/>
              </a:rPr>
              <a:t>LOGO</a:t>
            </a:r>
            <a:endParaRPr lang="ko-KR" altLang="en-US" sz="2800" b="1" dirty="0">
              <a:solidFill>
                <a:srgbClr val="F9464C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직선 연결선 18">
            <a:extLst>
              <a:ext uri="{FF2B5EF4-FFF2-40B4-BE49-F238E27FC236}">
                <a16:creationId xmlns:a16="http://schemas.microsoft.com/office/drawing/2014/main" xmlns="" id="{4A260B0F-690B-4D57-AFDF-D4B9103EF6AE}"/>
              </a:ext>
            </a:extLst>
          </p:cNvPr>
          <p:cNvCxnSpPr>
            <a:cxnSpLocks/>
          </p:cNvCxnSpPr>
          <p:nvPr/>
        </p:nvCxnSpPr>
        <p:spPr>
          <a:xfrm>
            <a:off x="2567608" y="1772816"/>
            <a:ext cx="829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BBFC6054-87FD-4A61-B6B8-2158980591B2}"/>
              </a:ext>
            </a:extLst>
          </p:cNvPr>
          <p:cNvSpPr txBox="1">
            <a:spLocks/>
          </p:cNvSpPr>
          <p:nvPr/>
        </p:nvSpPr>
        <p:spPr>
          <a:xfrm>
            <a:off x="1847528" y="1767797"/>
            <a:ext cx="1944216" cy="1295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40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565</Words>
  <Application>Microsoft Office PowerPoint</Application>
  <PresentationFormat>自定义</PresentationFormat>
  <Paragraphs>145</Paragraphs>
  <Slides>38</Slides>
  <Notes>38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3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大白菜</dc:creator>
  <cp:lastModifiedBy>大白菜</cp:lastModifiedBy>
  <cp:revision>91</cp:revision>
  <dcterms:modified xsi:type="dcterms:W3CDTF">2019-07-05T07:05:21Z</dcterms:modified>
</cp:coreProperties>
</file>